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939" r:id="rId4"/>
    <p:sldMasterId id="2147483961" r:id="rId5"/>
  </p:sldMasterIdLst>
  <p:notesMasterIdLst>
    <p:notesMasterId r:id="rId13"/>
  </p:notesMasterIdLst>
  <p:sldIdLst>
    <p:sldId id="1119" r:id="rId6"/>
    <p:sldId id="1012" r:id="rId7"/>
    <p:sldId id="1104" r:id="rId8"/>
    <p:sldId id="1049" r:id="rId9"/>
    <p:sldId id="1121" r:id="rId10"/>
    <p:sldId id="1122" r:id="rId11"/>
    <p:sldId id="1123" r:id="rId12"/>
  </p:sldIdLst>
  <p:sldSz cx="9144000" cy="5143500" type="screen16x9"/>
  <p:notesSz cx="6888163" cy="10018713"/>
  <p:embeddedFontLst>
    <p:embeddedFont>
      <p:font typeface="Founders Grotesk Medium" panose="020B0603030202060203" charset="0"/>
      <p:regular r:id="rId14"/>
      <p:bold r:id="rId15"/>
      <p:italic r:id="rId16"/>
    </p:embeddedFont>
    <p:embeddedFont>
      <p:font typeface="Founders Grotesk Regular" panose="020B0503030202060203" charset="0"/>
      <p:regular r:id="rId17"/>
      <p:bold r:id="rId18"/>
      <p:italic r:id="rId19"/>
    </p:embeddedFont>
    <p:embeddedFont>
      <p:font typeface="Founders Grotesk Semibold" panose="020B0703030202060203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Best" initials="AB" lastIdx="1" clrIdx="0">
    <p:extLst>
      <p:ext uri="{19B8F6BF-5375-455C-9EA6-DF929625EA0E}">
        <p15:presenceInfo xmlns:p15="http://schemas.microsoft.com/office/powerpoint/2012/main" userId="S::anita@abde.com.au::64621cb9-c025-4ffd-94c6-aa4ad09b91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FFFFFF"/>
    <a:srgbClr val="CCE7FB"/>
    <a:srgbClr val="FCFFFE"/>
    <a:srgbClr val="ED613D"/>
    <a:srgbClr val="424242"/>
    <a:srgbClr val="0F0F0F"/>
    <a:srgbClr val="000000"/>
    <a:srgbClr val="053121"/>
    <a:srgbClr val="76F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miter lim="800000"/>
            </a:ln>
          </a:left>
          <a:right>
            <a:ln w="12700" cap="flat">
              <a:solidFill>
                <a:schemeClr val="accent3"/>
              </a:solidFill>
              <a:prstDash val="solid"/>
              <a:miter lim="8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800000"/>
            </a:ln>
          </a:top>
          <a:bottom>
            <a:ln w="1270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67" autoAdjust="0"/>
  </p:normalViewPr>
  <p:slideViewPr>
    <p:cSldViewPr snapToGrid="0">
      <p:cViewPr varScale="1">
        <p:scale>
          <a:sx n="105" d="100"/>
          <a:sy n="105" d="100"/>
        </p:scale>
        <p:origin x="9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5383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900">
        <a:latin typeface="+mn-lt"/>
        <a:ea typeface="+mn-ea"/>
        <a:cs typeface="+mn-cs"/>
        <a:sym typeface="Calibri"/>
      </a:defRPr>
    </a:lvl1pPr>
    <a:lvl2pPr indent="85725" defTabSz="685800" latinLnBrk="0">
      <a:defRPr sz="900">
        <a:latin typeface="+mn-lt"/>
        <a:ea typeface="+mn-ea"/>
        <a:cs typeface="+mn-cs"/>
        <a:sym typeface="Calibri"/>
      </a:defRPr>
    </a:lvl2pPr>
    <a:lvl3pPr indent="171450" defTabSz="685800" latinLnBrk="0">
      <a:defRPr sz="900">
        <a:latin typeface="+mn-lt"/>
        <a:ea typeface="+mn-ea"/>
        <a:cs typeface="+mn-cs"/>
        <a:sym typeface="Calibri"/>
      </a:defRPr>
    </a:lvl3pPr>
    <a:lvl4pPr indent="257175" defTabSz="685800" latinLnBrk="0">
      <a:defRPr sz="900">
        <a:latin typeface="+mn-lt"/>
        <a:ea typeface="+mn-ea"/>
        <a:cs typeface="+mn-cs"/>
        <a:sym typeface="Calibri"/>
      </a:defRPr>
    </a:lvl4pPr>
    <a:lvl5pPr indent="342900" defTabSz="685800" latinLnBrk="0">
      <a:defRPr sz="900">
        <a:latin typeface="+mn-lt"/>
        <a:ea typeface="+mn-ea"/>
        <a:cs typeface="+mn-cs"/>
        <a:sym typeface="Calibri"/>
      </a:defRPr>
    </a:lvl5pPr>
    <a:lvl6pPr indent="428625" defTabSz="685800" latinLnBrk="0">
      <a:defRPr sz="900">
        <a:latin typeface="+mn-lt"/>
        <a:ea typeface="+mn-ea"/>
        <a:cs typeface="+mn-cs"/>
        <a:sym typeface="Calibri"/>
      </a:defRPr>
    </a:lvl6pPr>
    <a:lvl7pPr indent="514350" defTabSz="685800" latinLnBrk="0">
      <a:defRPr sz="900">
        <a:latin typeface="+mn-lt"/>
        <a:ea typeface="+mn-ea"/>
        <a:cs typeface="+mn-cs"/>
        <a:sym typeface="Calibri"/>
      </a:defRPr>
    </a:lvl7pPr>
    <a:lvl8pPr indent="600075" defTabSz="685800" latinLnBrk="0">
      <a:defRPr sz="900">
        <a:latin typeface="+mn-lt"/>
        <a:ea typeface="+mn-ea"/>
        <a:cs typeface="+mn-cs"/>
        <a:sym typeface="Calibri"/>
      </a:defRPr>
    </a:lvl8pPr>
    <a:lvl9pPr indent="685800" defTabSz="685800" latinLnBrk="0">
      <a:defRPr sz="9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0228-1CF9-0EF0-4167-E89614E55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82804-453A-FB19-C053-972BC0119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CD7F5-FBCD-15DA-C935-79E51279E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https://demo.eftsure.net/?cmp=PNT&amp;mi=EXF_mdExFlowAdminWorkspace</a:t>
            </a:r>
          </a:p>
          <a:p>
            <a:r>
              <a:rPr lang="en-US" dirty="0"/>
              <a:t>https://demo.eftsure.net/?cmp=PNT&amp;mi=EXF_mdImportTableListPage</a:t>
            </a:r>
          </a:p>
          <a:p>
            <a:r>
              <a:rPr lang="en-US" dirty="0"/>
              <a:t>https://demo.eftsure.net/?cmp=PNT&amp;mi=EXF_mdDocumentTableListPage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1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E228E-EE2A-CAC2-E4D5-89F394E9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A8465-093B-445E-4A7F-FB18FC232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01BBA-B3D1-6746-FB46-22C8CDE0F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C6EE3-91D8-B96D-0895-4BFDB5762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B22E6-66B3-AB7C-F326-FA09D5204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06CE3-9219-4618-1D59-42B970EDE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https://demo.eftsure.net/?cmp=PNT&amp;mi=EXF_mdExFlowAdminWorkspace</a:t>
            </a:r>
          </a:p>
          <a:p>
            <a:r>
              <a:rPr lang="en-US" dirty="0"/>
              <a:t>https://demo.eftsure.net/?cmp=PNT&amp;mi=EXF_mdImportTableListPage</a:t>
            </a:r>
          </a:p>
          <a:p>
            <a:r>
              <a:rPr lang="en-US" dirty="0"/>
              <a:t>https://demo.eftsure.net/?cmp=PNT&amp;mi=EXF_mdDocumentTableListPage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2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49550-F3C4-88A8-3D7A-06822D53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4B660-618B-4FFB-E2BE-DE3B2BEB6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4F069-5D30-75CE-9C2A-2E78D4C21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https://demo.eftsure.net/?cmp=PNT&amp;mi=EXF_mdExFlowAdminWorkspace</a:t>
            </a:r>
          </a:p>
          <a:p>
            <a:r>
              <a:rPr lang="en-US" dirty="0"/>
              <a:t>https://demo.eftsure.net/?cmp=PNT&amp;mi=EXF_mdImportTableListPage</a:t>
            </a:r>
          </a:p>
          <a:p>
            <a:r>
              <a:rPr lang="en-US" dirty="0"/>
              <a:t>https://demo.eftsure.net/?cmp=PNT&amp;mi=EXF_mdDocumentTableListPage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1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9CBD2-2BA3-F0B5-01D4-3D525C9F9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5133F-7A27-4DF2-1CB3-A2DEF2766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54785-F3E2-22A5-C5F2-18510AD26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https://demo.eftsure.net/?cmp=PNT&amp;mi=EXF_mdExFlowAdminWorkspace</a:t>
            </a:r>
          </a:p>
          <a:p>
            <a:r>
              <a:rPr lang="en-US" dirty="0"/>
              <a:t>https://demo.eftsure.net/?cmp=PNT&amp;mi=EXF_mdImportTableListPage</a:t>
            </a:r>
          </a:p>
          <a:p>
            <a:r>
              <a:rPr lang="en-US" dirty="0"/>
              <a:t>https://demo.eftsure.net/?cmp=PNT&amp;mi=EXF_mdDocumentTableListPage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4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1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5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479" y="283577"/>
            <a:ext cx="6260845" cy="408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223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7E5363A6-9EE9-CECA-F34C-3A74400B8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98" y="0"/>
            <a:ext cx="1364602" cy="51435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D3D5C3-8051-158B-D80E-3756809B42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013" y="0"/>
            <a:ext cx="6523037" cy="96043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Founders Grotesk Medium" panose="020B0503030202060203" pitchFamily="34" charset="77"/>
              </a:defRPr>
            </a:lvl1pPr>
            <a:lvl2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2pPr>
            <a:lvl3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3pPr>
            <a:lvl4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4pPr>
            <a:lvl5pPr>
              <a:defRPr sz="2400" b="1" i="0">
                <a:solidFill>
                  <a:schemeClr val="accent2"/>
                </a:solidFill>
                <a:latin typeface="Founders Grotesk Semibold" panose="020B050303020206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4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50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4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6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3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41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78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479" y="283577"/>
            <a:ext cx="6260845" cy="40895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>
              <a:lnSpc>
                <a:spcPts val="2550"/>
              </a:lnSpc>
              <a:spcBef>
                <a:spcPts val="0"/>
              </a:spcBef>
              <a:buFontTx/>
              <a:defRPr sz="255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37812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5F6F9">
                <a:lumMod val="73000"/>
                <a:lumOff val="27000"/>
                <a:alpha val="83000"/>
              </a:srgbClr>
            </a:gs>
            <a:gs pos="9000">
              <a:srgbClr val="C6E6FF">
                <a:alpha val="41000"/>
              </a:srgbClr>
            </a:gs>
            <a:gs pos="100000">
              <a:srgbClr val="C6E6FF">
                <a:alpha val="82332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7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5F6F9">
                <a:lumMod val="73000"/>
                <a:lumOff val="27000"/>
                <a:alpha val="83000"/>
              </a:srgbClr>
            </a:gs>
            <a:gs pos="9000">
              <a:srgbClr val="C6E6FF">
                <a:alpha val="41000"/>
              </a:srgbClr>
            </a:gs>
            <a:gs pos="100000">
              <a:srgbClr val="C6E6FF">
                <a:alpha val="82332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4468-34A4-894D-A252-A9020F1966E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6587-DFF2-8A4E-92E1-F75C8275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05D4-8A6C-123A-73A3-26A243C31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F26096-E62B-16CF-2BF2-E82B5652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7F921-AB7B-D0C1-9C4C-C335049D9D22}"/>
              </a:ext>
            </a:extLst>
          </p:cNvPr>
          <p:cNvSpPr txBox="1"/>
          <p:nvPr/>
        </p:nvSpPr>
        <p:spPr>
          <a:xfrm>
            <a:off x="2175641" y="2864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3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47C0E5-F8F8-F0DF-9981-3E0AD8D4A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6536" y="4088950"/>
            <a:ext cx="870925" cy="870925"/>
          </a:xfrm>
          <a:prstGeom prst="rect">
            <a:avLst/>
          </a:prstGeom>
        </p:spPr>
      </p:pic>
      <p:pic>
        <p:nvPicPr>
          <p:cNvPr id="3" name="Picture 2" descr="Microsoft AppSource solution ...">
            <a:extLst>
              <a:ext uri="{FF2B5EF4-FFF2-40B4-BE49-F238E27FC236}">
                <a16:creationId xmlns:a16="http://schemas.microsoft.com/office/drawing/2014/main" id="{C5ECB101-6E70-3801-2847-316D4BBEE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9670" r="4308" b="7879"/>
          <a:stretch/>
        </p:blipFill>
        <p:spPr bwMode="auto">
          <a:xfrm>
            <a:off x="41514" y="4651805"/>
            <a:ext cx="1187972" cy="4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's new logo | Logo Design Love">
            <a:extLst>
              <a:ext uri="{FF2B5EF4-FFF2-40B4-BE49-F238E27FC236}">
                <a16:creationId xmlns:a16="http://schemas.microsoft.com/office/drawing/2014/main" id="{B9C95D62-F35F-3DD7-5A3A-DBEB57D4A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t="34967" r="22474" b="35457"/>
          <a:stretch/>
        </p:blipFill>
        <p:spPr bwMode="auto">
          <a:xfrm>
            <a:off x="7479007" y="4624465"/>
            <a:ext cx="1664993" cy="5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4F1B0-660F-DD7A-85D7-A30B1503FF35}"/>
              </a:ext>
            </a:extLst>
          </p:cNvPr>
          <p:cNvSpPr/>
          <p:nvPr/>
        </p:nvSpPr>
        <p:spPr>
          <a:xfrm>
            <a:off x="-1" y="1820846"/>
            <a:ext cx="9144001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</a:rPr>
              <a:t>inside </a:t>
            </a:r>
          </a:p>
          <a:p>
            <a:pPr algn="ctr"/>
            <a:r>
              <a:rPr lang="en-US" sz="3600" b="1" spc="50" dirty="0" err="1">
                <a:ln w="0"/>
                <a:solidFill>
                  <a:schemeClr val="bg2"/>
                </a:solidFill>
              </a:rPr>
              <a:t>ExFlow</a:t>
            </a:r>
            <a:r>
              <a:rPr lang="en-US" sz="3600" b="1" spc="50" dirty="0">
                <a:ln w="0"/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</a:rPr>
              <a:t>in D365 F&amp;O</a:t>
            </a:r>
          </a:p>
          <a:p>
            <a:pPr algn="ctr"/>
            <a:endParaRPr lang="en-US" sz="1400" b="1" spc="50" dirty="0">
              <a:ln w="0"/>
              <a:solidFill>
                <a:schemeClr val="bg2"/>
              </a:solidFill>
            </a:endParaRPr>
          </a:p>
          <a:p>
            <a:pPr algn="ctr"/>
            <a:endParaRPr lang="en-US" sz="3600" b="1" spc="50" dirty="0">
              <a:ln w="0"/>
              <a:solidFill>
                <a:schemeClr val="bg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031888-C489-5930-CC87-D22AAF73E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437" y="1396558"/>
            <a:ext cx="1889125" cy="4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25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87A691-C2D6-D542-01B5-61B88645E3AA}"/>
              </a:ext>
            </a:extLst>
          </p:cNvPr>
          <p:cNvGrpSpPr/>
          <p:nvPr/>
        </p:nvGrpSpPr>
        <p:grpSpPr>
          <a:xfrm>
            <a:off x="1170716" y="1231692"/>
            <a:ext cx="6802568" cy="2680117"/>
            <a:chOff x="1190589" y="1318507"/>
            <a:chExt cx="6802568" cy="26801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9A285C-7752-5779-13A5-11A51E143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2471" y="1334782"/>
              <a:ext cx="2610686" cy="2663842"/>
            </a:xfrm>
            <a:prstGeom prst="roundRect">
              <a:avLst>
                <a:gd name="adj" fmla="val 35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322238" dist="38100" dir="2700000" sx="99939" sy="99939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3E8D4BA-1703-C4D0-EF53-C492A76EC091}"/>
                </a:ext>
              </a:extLst>
            </p:cNvPr>
            <p:cNvSpPr/>
            <p:nvPr/>
          </p:nvSpPr>
          <p:spPr>
            <a:xfrm>
              <a:off x="1190589" y="1318507"/>
              <a:ext cx="3946729" cy="2680117"/>
            </a:xfrm>
            <a:prstGeom prst="roundRect">
              <a:avLst>
                <a:gd name="adj" fmla="val 10602"/>
              </a:avLst>
            </a:prstGeom>
            <a:gradFill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89000">
                  <a:srgbClr val="EEF3F8"/>
                </a:gs>
              </a:gsLst>
            </a:gradFill>
            <a:effectLst>
              <a:outerShdw blurRad="240493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accent5">
                      <a:lumMod val="25000"/>
                    </a:schemeClr>
                  </a:solidFill>
                  <a:latin typeface="Founders Grotesk Regular" panose="020B0503030202060203" pitchFamily="34" charset="77"/>
                </a:rPr>
                <a:t>Electronic onboarding, </a:t>
              </a:r>
            </a:p>
            <a:p>
              <a:pPr algn="ctr"/>
              <a:r>
                <a:rPr lang="en-US" sz="2000">
                  <a:solidFill>
                    <a:schemeClr val="accent5">
                      <a:lumMod val="25000"/>
                    </a:schemeClr>
                  </a:solidFill>
                  <a:latin typeface="Founders Grotesk Regular" panose="020B0503030202060203" pitchFamily="34" charset="77"/>
                </a:rPr>
                <a:t>Automated Invoicing, </a:t>
              </a:r>
            </a:p>
            <a:p>
              <a:pPr algn="ctr"/>
              <a:r>
                <a:rPr lang="en-US" sz="2000">
                  <a:solidFill>
                    <a:schemeClr val="accent5">
                      <a:lumMod val="25000"/>
                    </a:schemeClr>
                  </a:solidFill>
                  <a:latin typeface="Founders Grotesk Regular" panose="020B0503030202060203" pitchFamily="34" charset="77"/>
                </a:rPr>
                <a:t>Secure Payment :</a:t>
              </a:r>
            </a:p>
            <a:p>
              <a:pPr algn="ctr"/>
              <a:endParaRPr lang="en-US" sz="2000">
                <a:solidFill>
                  <a:schemeClr val="accent5">
                    <a:lumMod val="25000"/>
                  </a:schemeClr>
                </a:solidFill>
                <a:latin typeface="Founders Grotesk Regular" panose="020B0503030202060203" pitchFamily="34" charset="77"/>
              </a:endParaRPr>
            </a:p>
            <a:p>
              <a:pPr algn="ctr"/>
              <a:r>
                <a:rPr lang="en-US" sz="2400" i="1">
                  <a:solidFill>
                    <a:schemeClr val="accent2"/>
                  </a:solidFill>
                  <a:latin typeface="Founders Grotesk Regular" panose="020B0503030202060203" pitchFamily="34" charset="77"/>
                </a:rPr>
                <a:t>‘The Blueprint of the future</a:t>
              </a:r>
            </a:p>
            <a:p>
              <a:pPr algn="ctr"/>
              <a:r>
                <a:rPr lang="en-US" sz="2400" i="1">
                  <a:solidFill>
                    <a:schemeClr val="accent2"/>
                  </a:solidFill>
                  <a:latin typeface="Founders Grotesk Regular" panose="020B0503030202060203" pitchFamily="34" charset="77"/>
                </a:rPr>
                <a:t> of AP Departments’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429958-DC45-2F99-985C-3DF22FEC7B38}"/>
              </a:ext>
            </a:extLst>
          </p:cNvPr>
          <p:cNvSpPr txBox="1">
            <a:spLocks/>
          </p:cNvSpPr>
          <p:nvPr/>
        </p:nvSpPr>
        <p:spPr>
          <a:xfrm>
            <a:off x="1" y="193641"/>
            <a:ext cx="9144000" cy="522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2"/>
                </a:solidFill>
              </a:rPr>
              <a:t>eftsure inside </a:t>
            </a:r>
            <a:r>
              <a:rPr lang="en-US" sz="4400" dirty="0" err="1">
                <a:solidFill>
                  <a:schemeClr val="accent2"/>
                </a:solidFill>
              </a:rPr>
              <a:t>ExFlow</a:t>
            </a:r>
            <a:r>
              <a:rPr lang="en-US" sz="4400" dirty="0">
                <a:solidFill>
                  <a:schemeClr val="accent2"/>
                </a:solidFill>
              </a:rPr>
              <a:t> in D365 F&amp;O</a:t>
            </a:r>
          </a:p>
        </p:txBody>
      </p:sp>
    </p:spTree>
    <p:extLst>
      <p:ext uri="{BB962C8B-B14F-4D97-AF65-F5344CB8AC3E}">
        <p14:creationId xmlns:p14="http://schemas.microsoft.com/office/powerpoint/2010/main" val="38559753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E3C96-7C42-1D1A-8AFB-42E2C729B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A4B5606-8321-38AF-FBFE-B230CAA2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D22C9-DB75-6A54-540C-C447ADA7D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26" y="716186"/>
            <a:ext cx="3734047" cy="2205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0C893B-E2DC-4254-399D-AE937731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540" y="3026996"/>
            <a:ext cx="6670333" cy="1826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BC2FD-650E-F00C-69E6-AA33EC97D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27" y="716186"/>
            <a:ext cx="4402133" cy="1934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9631B0-6A21-8E17-862A-15B9B6F671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791" y="3814306"/>
            <a:ext cx="1226016" cy="1226016"/>
          </a:xfrm>
          <a:prstGeom prst="roundRect">
            <a:avLst>
              <a:gd name="adj" fmla="val 3569"/>
            </a:avLst>
          </a:prstGeom>
          <a:noFill/>
          <a:ln>
            <a:noFill/>
          </a:ln>
          <a:effectLst/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6675FC0-0E26-63FA-A17E-9E8BF60CFC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16524" y="0"/>
            <a:ext cx="8536500" cy="718087"/>
          </a:xfrm>
        </p:spPr>
        <p:txBody>
          <a:bodyPr>
            <a:noAutofit/>
          </a:bodyPr>
          <a:lstStyle/>
          <a:p>
            <a:pPr algn="ctr">
              <a:lnSpc>
                <a:spcPts val="3650"/>
              </a:lnSpc>
            </a:pPr>
            <a:r>
              <a:rPr lang="en-US" sz="4400">
                <a:solidFill>
                  <a:schemeClr val="accent2"/>
                </a:solidFill>
              </a:rPr>
              <a:t>eftsure inside </a:t>
            </a:r>
            <a:r>
              <a:rPr lang="en-US" sz="4400" err="1">
                <a:solidFill>
                  <a:schemeClr val="accent2"/>
                </a:solidFill>
              </a:rPr>
              <a:t>ExFlow</a:t>
            </a:r>
            <a:endParaRPr lang="en-US" sz="4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040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A04F984-05E5-60E5-B928-D0B501AD31D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80588" y="40098"/>
            <a:ext cx="8101090" cy="781735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accent2"/>
                </a:solidFill>
              </a:rPr>
              <a:t>D365 Partnerships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130DA16C-84CD-86D6-F885-4A57C9D0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2ADBB5-6C2A-0756-81E5-042C8CB9B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2"/>
          <a:stretch>
            <a:fillRect/>
          </a:stretch>
        </p:blipFill>
        <p:spPr bwMode="auto">
          <a:xfrm>
            <a:off x="1984248" y="1150335"/>
            <a:ext cx="6699524" cy="34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CAD8D-AC43-DD43-8111-309E192F25BF}"/>
              </a:ext>
            </a:extLst>
          </p:cNvPr>
          <p:cNvSpPr txBox="1"/>
          <p:nvPr/>
        </p:nvSpPr>
        <p:spPr>
          <a:xfrm>
            <a:off x="82296" y="726439"/>
            <a:ext cx="1819656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1424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0" err="1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ExFlow</a:t>
            </a:r>
            <a:r>
              <a:rPr lang="en-US" sz="1400" b="1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 FO AP Automation</a:t>
            </a:r>
          </a:p>
          <a:p>
            <a:endParaRPr lang="en-US" sz="1400" b="1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40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Accounts Payable and Invoice Process automation for Microsoft Dynamics 365 for Finance and Operation</a:t>
            </a:r>
            <a:endParaRPr lang="en-AU" sz="1400">
              <a:solidFill>
                <a:srgbClr val="1B1B1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695CB-A139-C311-7D89-836D85A6FCE1}"/>
              </a:ext>
            </a:extLst>
          </p:cNvPr>
          <p:cNvSpPr txBox="1"/>
          <p:nvPr/>
        </p:nvSpPr>
        <p:spPr>
          <a:xfrm>
            <a:off x="82296" y="2825301"/>
            <a:ext cx="1819656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31424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Xe Global Payments for D365 Finance</a:t>
            </a:r>
          </a:p>
          <a:p>
            <a:pPr algn="l"/>
            <a:endParaRPr lang="en-US" sz="1400" b="1" i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1400" b="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Simplify &amp; automate your global vendor payment process with a real-time embedded currency solution</a:t>
            </a:r>
          </a:p>
        </p:txBody>
      </p:sp>
    </p:spTree>
    <p:extLst>
      <p:ext uri="{BB962C8B-B14F-4D97-AF65-F5344CB8AC3E}">
        <p14:creationId xmlns:p14="http://schemas.microsoft.com/office/powerpoint/2010/main" val="1191217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BAAC7-1A6F-BECF-235E-B5930E868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CDDAB648-277E-46DA-3927-ECEC9B05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F369D1-E92B-3B09-6DB9-65CD7CC39BF8}"/>
              </a:ext>
            </a:extLst>
          </p:cNvPr>
          <p:cNvSpPr txBox="1">
            <a:spLocks/>
          </p:cNvSpPr>
          <p:nvPr/>
        </p:nvSpPr>
        <p:spPr>
          <a:xfrm>
            <a:off x="1" y="193641"/>
            <a:ext cx="9144000" cy="522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accent2"/>
                </a:solidFill>
              </a:rPr>
              <a:t>ExFlow</a:t>
            </a:r>
            <a:r>
              <a:rPr lang="en-US" sz="4400" dirty="0">
                <a:solidFill>
                  <a:schemeClr val="accent2"/>
                </a:solidFill>
              </a:rPr>
              <a:t> alone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575B9-DE3D-8EC3-4929-DB29E6C6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02" y="780691"/>
            <a:ext cx="7763195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1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4D9BA-271C-27A3-5D0D-BD4CD3C2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5E46D9C1-60D6-BE51-762C-C38393044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11A7BC-5A05-B76F-BBF0-A4B818FC5AD6}"/>
              </a:ext>
            </a:extLst>
          </p:cNvPr>
          <p:cNvSpPr txBox="1">
            <a:spLocks/>
          </p:cNvSpPr>
          <p:nvPr/>
        </p:nvSpPr>
        <p:spPr>
          <a:xfrm>
            <a:off x="1" y="193641"/>
            <a:ext cx="9144000" cy="522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2"/>
                </a:solidFill>
              </a:rPr>
              <a:t>eftsure inside </a:t>
            </a:r>
            <a:r>
              <a:rPr lang="en-US" sz="4400" dirty="0" err="1">
                <a:solidFill>
                  <a:schemeClr val="accent2"/>
                </a:solidFill>
              </a:rPr>
              <a:t>ExFlow</a:t>
            </a:r>
            <a:r>
              <a:rPr lang="en-US" sz="4400" dirty="0">
                <a:solidFill>
                  <a:schemeClr val="accent2"/>
                </a:solidFill>
              </a:rPr>
              <a:t> in D365 F&amp;O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2E53E-0398-83E2-AAAA-3450D44F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68" y="716186"/>
            <a:ext cx="7622046" cy="42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514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850FA-1953-BF21-31B6-5606801A0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866C5C5-61FC-9785-061E-A4F246952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90" y="0"/>
            <a:ext cx="1471010" cy="514853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38613A-AEB3-7DC6-8A02-B515FC736EC7}"/>
              </a:ext>
            </a:extLst>
          </p:cNvPr>
          <p:cNvSpPr txBox="1">
            <a:spLocks/>
          </p:cNvSpPr>
          <p:nvPr/>
        </p:nvSpPr>
        <p:spPr>
          <a:xfrm>
            <a:off x="1" y="193641"/>
            <a:ext cx="9144000" cy="522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85800" rtl="0" eaLnBrk="1" latinLnBrk="0" hangingPunct="1">
              <a:lnSpc>
                <a:spcPts val="2550"/>
              </a:lnSpc>
              <a:spcBef>
                <a:spcPts val="0"/>
              </a:spcBef>
              <a:buSzTx/>
              <a:buFontTx/>
              <a:buNone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1pPr>
            <a:lvl2pPr marL="585788" indent="-242888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2pPr>
            <a:lvl3pPr marL="977264" indent="-291464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3pPr>
            <a:lvl4pPr marL="13525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4pPr>
            <a:lvl5pPr marL="1695450" indent="-323850" algn="l" defTabSz="685800" rtl="0" eaLnBrk="1" latinLnBrk="0" hangingPunct="1">
              <a:lnSpc>
                <a:spcPts val="2550"/>
              </a:lnSpc>
              <a:spcBef>
                <a:spcPts val="0"/>
              </a:spcBef>
              <a:buFontTx/>
              <a:buChar char="•"/>
              <a:defRPr sz="2550" kern="1200" spc="-68">
                <a:solidFill>
                  <a:srgbClr val="224BFF"/>
                </a:solidFill>
                <a:latin typeface="Founders Grotesk Medium"/>
                <a:ea typeface="Founders Grotesk Medium"/>
                <a:cs typeface="Founders Grotesk Medium"/>
                <a:sym typeface="Founders Grotesk Medium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2"/>
                </a:solidFill>
              </a:rPr>
              <a:t>eftsure inside </a:t>
            </a:r>
            <a:r>
              <a:rPr lang="en-US" sz="4400" dirty="0" err="1">
                <a:solidFill>
                  <a:schemeClr val="accent2"/>
                </a:solidFill>
              </a:rPr>
              <a:t>ExFlow</a:t>
            </a:r>
            <a:r>
              <a:rPr lang="en-US" sz="4400" dirty="0">
                <a:solidFill>
                  <a:schemeClr val="accent2"/>
                </a:solidFill>
              </a:rPr>
              <a:t> in D365 F&amp;O</a:t>
            </a:r>
          </a:p>
        </p:txBody>
      </p:sp>
      <p:pic>
        <p:nvPicPr>
          <p:cNvPr id="3" name="ExFlow">
            <a:hlinkClick r:id="" action="ppaction://media"/>
            <a:extLst>
              <a:ext uri="{FF2B5EF4-FFF2-40B4-BE49-F238E27FC236}">
                <a16:creationId xmlns:a16="http://schemas.microsoft.com/office/drawing/2014/main" id="{F24891A0-5314-DFC1-BD79-96DF8D380D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155" y="816593"/>
            <a:ext cx="7695689" cy="432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ftsure">
      <a:dk1>
        <a:srgbClr val="0D34FF"/>
      </a:dk1>
      <a:lt1>
        <a:srgbClr val="FCFFFE"/>
      </a:lt1>
      <a:dk2>
        <a:srgbClr val="8A8A8A"/>
      </a:dk2>
      <a:lt2>
        <a:srgbClr val="FDF9FF"/>
      </a:lt2>
      <a:accent1>
        <a:srgbClr val="B4E7FB"/>
      </a:accent1>
      <a:accent2>
        <a:srgbClr val="0A21A9"/>
      </a:accent2>
      <a:accent3>
        <a:srgbClr val="0D34FF"/>
      </a:accent3>
      <a:accent4>
        <a:srgbClr val="F4D5E2"/>
      </a:accent4>
      <a:accent5>
        <a:srgbClr val="D5D7D2"/>
      </a:accent5>
      <a:accent6>
        <a:srgbClr val="F3F6F7"/>
      </a:accent6>
      <a:hlink>
        <a:srgbClr val="0D34FF"/>
      </a:hlink>
      <a:folHlink>
        <a:srgbClr val="0A21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sture Template" id="{204657DD-B52C-AB42-807D-B6089BB5F532}" vid="{275C4A3A-CE96-C749-9ADF-F4A14357DD74}"/>
    </a:ext>
  </a:extLst>
</a:theme>
</file>

<file path=ppt/theme/theme2.xml><?xml version="1.0" encoding="utf-8"?>
<a:theme xmlns:a="http://schemas.openxmlformats.org/drawingml/2006/main" name="2_Office Theme">
  <a:themeElements>
    <a:clrScheme name="Eftsure">
      <a:dk1>
        <a:srgbClr val="0D34FF"/>
      </a:dk1>
      <a:lt1>
        <a:srgbClr val="FCFFFE"/>
      </a:lt1>
      <a:dk2>
        <a:srgbClr val="8A8A8A"/>
      </a:dk2>
      <a:lt2>
        <a:srgbClr val="FDF9FF"/>
      </a:lt2>
      <a:accent1>
        <a:srgbClr val="B4E7FB"/>
      </a:accent1>
      <a:accent2>
        <a:srgbClr val="0A21A9"/>
      </a:accent2>
      <a:accent3>
        <a:srgbClr val="0D34FF"/>
      </a:accent3>
      <a:accent4>
        <a:srgbClr val="F4D5E2"/>
      </a:accent4>
      <a:accent5>
        <a:srgbClr val="D5D7D2"/>
      </a:accent5>
      <a:accent6>
        <a:srgbClr val="F3F6F7"/>
      </a:accent6>
      <a:hlink>
        <a:srgbClr val="0D34FF"/>
      </a:hlink>
      <a:folHlink>
        <a:srgbClr val="0A21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tsure-ppt-template" id="{1135A532-C1E6-BA42-9C6A-C30D0AD9D9A2}" vid="{85D6633A-FC2A-8246-9A3E-7919B7FCEB22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1828800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Regular"/>
            <a:ea typeface="Founders Grotesk Regular"/>
            <a:cs typeface="Founders Grotesk Regular"/>
            <a:sym typeface="Founders Grotes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09c3567-5727-45c4-93a1-7c0606aaf725">
      <UserInfo>
        <DisplayName>All Users (windows)</DisplayName>
        <AccountId>28</AccountId>
        <AccountType/>
      </UserInfo>
      <UserInfo>
        <DisplayName>Trang Tran</DisplayName>
        <AccountId>12</AccountId>
        <AccountType/>
      </UserInfo>
      <UserInfo>
        <DisplayName>Berengere Peignoux</DisplayName>
        <AccountId>35</AccountId>
        <AccountType/>
      </UserInfo>
    </SharedWithUsers>
    <lcf76f155ced4ddcb4097134ff3c332f xmlns="276e1a80-dea0-4716-a712-163c7fb77bcc">
      <Terms xmlns="http://schemas.microsoft.com/office/infopath/2007/PartnerControls"/>
    </lcf76f155ced4ddcb4097134ff3c332f>
    <TaxCatchAll xmlns="809c3567-5727-45c4-93a1-7c0606aaf725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BA648DB48B84088AAE68278C72C2A" ma:contentTypeVersion="14" ma:contentTypeDescription="Create a new document." ma:contentTypeScope="" ma:versionID="f762fbde7d8c9ab77d91935d51dbc1d1">
  <xsd:schema xmlns:xsd="http://www.w3.org/2001/XMLSchema" xmlns:xs="http://www.w3.org/2001/XMLSchema" xmlns:p="http://schemas.microsoft.com/office/2006/metadata/properties" xmlns:ns2="276e1a80-dea0-4716-a712-163c7fb77bcc" xmlns:ns3="809c3567-5727-45c4-93a1-7c0606aaf725" targetNamespace="http://schemas.microsoft.com/office/2006/metadata/properties" ma:root="true" ma:fieldsID="588a66a42d8f538d9385eb2a8428dc8e" ns2:_="" ns3:_="">
    <xsd:import namespace="276e1a80-dea0-4716-a712-163c7fb77bcc"/>
    <xsd:import namespace="809c3567-5727-45c4-93a1-7c0606aaf7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e1a80-dea0-4716-a712-163c7fb77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08a445a-48b4-45a4-9d15-7ddbd0d063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3567-5727-45c4-93a1-7c0606aaf72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80d182-f291-43c9-bdec-3d9e50a29e41}" ma:internalName="TaxCatchAll" ma:showField="CatchAllData" ma:web="809c3567-5727-45c4-93a1-7c0606aaf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C8116A-879C-467C-B102-21732E10811F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809c3567-5727-45c4-93a1-7c0606aaf725"/>
    <ds:schemaRef ds:uri="276e1a80-dea0-4716-a712-163c7fb77bc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7AB07D-EC7A-4C34-A410-56C644C1B8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99214-24BF-48C5-8134-F7660CE34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e1a80-dea0-4716-a712-163c7fb77bcc"/>
    <ds:schemaRef ds:uri="809c3567-5727-45c4-93a1-7c0606aaf7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bd51768-b525-4dce-8413-3eb21f201c1f}" enabled="0" method="" siteId="{cbd51768-b525-4dce-8413-3eb21f201c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300</Words>
  <Application>Microsoft Office PowerPoint</Application>
  <PresentationFormat>On-screen Show (16:9)</PresentationFormat>
  <Paragraphs>33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Segoe UI</vt:lpstr>
      <vt:lpstr>Calibri Light</vt:lpstr>
      <vt:lpstr>Calibri</vt:lpstr>
      <vt:lpstr>Founders Grotesk Regular</vt:lpstr>
      <vt:lpstr>Arial</vt:lpstr>
      <vt:lpstr>Founders Grotesk Semibold</vt:lpstr>
      <vt:lpstr>Founders Grotesk Medium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Levinsohn</dc:creator>
  <cp:lastModifiedBy>Gregory Peignoux</cp:lastModifiedBy>
  <cp:revision>12</cp:revision>
  <cp:lastPrinted>2023-08-16T13:25:12Z</cp:lastPrinted>
  <dcterms:created xsi:type="dcterms:W3CDTF">2022-12-04T23:34:03Z</dcterms:created>
  <dcterms:modified xsi:type="dcterms:W3CDTF">2025-08-12T22:54:08Z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0x01010075EBA648DB48B84088AAE68278C72C2A</vt:lpwstr>
  </property>
  <property fmtid="{D5CDD505-2E9C-101B-9397-08002B2CF9AE}" pid="3" name="MediaServiceImageTags">
    <vt:lpwstr/>
  </property>
</Properties>
</file>